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7562088" cy="10689336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7562088" cy="10689336"/>
          </a:xfrm>
          <a:prstGeom prst="rect">
            <a:avLst/>
          </a:prstGeom>
          <a:solidFill>
            <a:srgbClr val="F4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7562088" cy="841248"/>
          </a:xfrm>
          <a:prstGeom prst="rect">
            <a:avLst/>
          </a:prstGeom>
          <a:solidFill>
            <a:srgbClr val="0D2D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img-0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96" y="54864"/>
            <a:ext cx="612648" cy="61264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33271" y="164592"/>
            <a:ext cx="2194560" cy="23774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80" b="1" i="0">
                <a:solidFill>
                  <a:srgbClr val="FFFFFF"/>
                </a:solidFill>
                <a:latin typeface="Arial"/>
              </a:rPr>
              <a:t>HPIE VIET NAM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33271" y="438912"/>
            <a:ext cx="42976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90" b="0" i="0">
                <a:solidFill>
                  <a:srgbClr val="FFFFFF"/>
                </a:solidFill>
                <a:latin typeface="Arial"/>
              </a:rPr>
              <a:t>HUNG PHAT INDUSTRIAL ENGINEERING  |  CAPABILITY STATEMENT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48272" y="237744"/>
            <a:ext cx="50292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800" b="1" i="0">
                <a:solidFill>
                  <a:srgbClr val="F5A316"/>
                </a:solidFill>
                <a:latin typeface="Arial"/>
              </a:rPr>
              <a:t>2026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841248"/>
            <a:ext cx="6537960" cy="3154680"/>
          </a:xfrm>
          <a:prstGeom prst="rect">
            <a:avLst/>
          </a:prstGeom>
          <a:solidFill>
            <a:srgbClr val="0A27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0" y="841248"/>
            <a:ext cx="1097280" cy="3154680"/>
          </a:xfrm>
          <a:prstGeom prst="rect">
            <a:avLst/>
          </a:prstGeom>
          <a:solidFill>
            <a:srgbClr val="143B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" name="Picture 9" descr="1(1).png"/>
          <p:cNvPicPr>
            <a:picLocks noChangeAspect="1"/>
          </p:cNvPicPr>
          <p:nvPr/>
        </p:nvPicPr>
        <p:blipFill>
          <a:blip r:embed="rId3"/>
          <a:srcRect l="52000" r="8400"/>
          <a:stretch>
            <a:fillRect/>
          </a:stretch>
        </p:blipFill>
        <p:spPr>
          <a:xfrm>
            <a:off x="4315968" y="841248"/>
            <a:ext cx="2221992" cy="31546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38912" y="1298448"/>
            <a:ext cx="37947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30" b="1" i="0">
                <a:solidFill>
                  <a:srgbClr val="F5A316"/>
                </a:solidFill>
                <a:latin typeface="Arial"/>
              </a:rPr>
              <a:t>INDUSTRIAL MACHINERY • ENGINEERING • PROJECT SOLUTIONS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8912" y="1664208"/>
            <a:ext cx="3794760" cy="1417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2000" b="1" i="0">
                <a:solidFill>
                  <a:srgbClr val="FFFFFF"/>
                </a:solidFill>
                <a:latin typeface="Arial"/>
              </a:rPr>
              <a:t>LOCAL TECHNICAL &amp;</a:t>
            </a:r>
            <a:br/>
            <a:r>
              <a:rPr sz="2000" b="1" i="0">
                <a:solidFill>
                  <a:srgbClr val="FFFFFF"/>
                </a:solidFill>
                <a:latin typeface="Arial"/>
              </a:rPr>
              <a:t>PROJECT SUPPORT</a:t>
            </a:r>
            <a:br/>
            <a:r>
              <a:rPr sz="2000" b="1" i="0">
                <a:solidFill>
                  <a:srgbClr val="FFFFFF"/>
                </a:solidFill>
                <a:latin typeface="Arial"/>
              </a:rPr>
              <a:t>FOR FOREIGN INDUSTRIAL</a:t>
            </a:r>
            <a:br/>
            <a:r>
              <a:rPr sz="2000" b="1" i="0">
                <a:solidFill>
                  <a:srgbClr val="FFFFFF"/>
                </a:solidFill>
                <a:latin typeface="Arial"/>
              </a:rPr>
              <a:t>EQUIPMENT</a:t>
            </a:r>
            <a:br/>
            <a:r>
              <a:rPr sz="2000" b="1" i="0">
                <a:solidFill>
                  <a:srgbClr val="FFFFFF"/>
                </a:solidFill>
                <a:latin typeface="Arial"/>
              </a:rPr>
              <a:t>IN VIETNAM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8912" y="3273552"/>
            <a:ext cx="3794760" cy="5120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50" b="0" i="0">
                <a:solidFill>
                  <a:srgbClr val="FFFFFF"/>
                </a:solidFill>
                <a:latin typeface="Arial"/>
              </a:rPr>
              <a:t>A practical local partner for site readiness, installation coordination,</a:t>
            </a:r>
            <a:br/>
            <a:r>
              <a:rPr sz="850" b="0" i="0">
                <a:solidFill>
                  <a:srgbClr val="FFFFFF"/>
                </a:solidFill>
                <a:latin typeface="Arial"/>
              </a:rPr>
              <a:t>commissioning, after-sales support and Vietnam market development.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8912" y="4233672"/>
            <a:ext cx="54864" cy="237744"/>
          </a:xfrm>
          <a:prstGeom prst="roundRect">
            <a:avLst/>
          </a:prstGeom>
          <a:solidFill>
            <a:srgbClr val="F5A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85216" y="4224528"/>
            <a:ext cx="420624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80" b="1" i="0">
                <a:solidFill>
                  <a:srgbClr val="102F4F"/>
                </a:solidFill>
                <a:latin typeface="Arial"/>
              </a:rPr>
              <a:t>AT A GLANCE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8912" y="4608576"/>
            <a:ext cx="484632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50" b="1" i="0">
                <a:solidFill>
                  <a:srgbClr val="102F4F"/>
                </a:solidFill>
                <a:latin typeface="Arial"/>
              </a:rPr>
              <a:t>What HPIE brings to an OEM project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38912" y="5102352"/>
            <a:ext cx="2121408" cy="132588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7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438912" y="5102352"/>
            <a:ext cx="2121408" cy="54864"/>
          </a:xfrm>
          <a:prstGeom prst="roundRect">
            <a:avLst/>
          </a:prstGeom>
          <a:solidFill>
            <a:srgbClr val="F5A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85216" y="5266944"/>
            <a:ext cx="1828799" cy="3474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19" b="1" i="0">
                <a:solidFill>
                  <a:srgbClr val="102F4F"/>
                </a:solidFill>
                <a:latin typeface="Arial"/>
              </a:rPr>
              <a:t>LOCAL TECHNICAL PRESENCE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85216" y="5632704"/>
            <a:ext cx="1828799" cy="70408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720" b="0" i="0">
                <a:solidFill>
                  <a:srgbClr val="1A1A1A"/>
                </a:solidFill>
                <a:latin typeface="Arial"/>
              </a:rPr>
              <a:t>Hanoi-based support for projects in</a:t>
            </a:r>
            <a:br/>
            <a:r>
              <a:rPr sz="720" b="0" i="0">
                <a:solidFill>
                  <a:srgbClr val="1A1A1A"/>
                </a:solidFill>
                <a:latin typeface="Arial"/>
              </a:rPr>
              <a:t>Northern Vietnam, connecting OEM</a:t>
            </a:r>
            <a:br/>
            <a:r>
              <a:rPr sz="720" b="0" i="0">
                <a:solidFill>
                  <a:srgbClr val="1A1A1A"/>
                </a:solidFill>
                <a:latin typeface="Arial"/>
              </a:rPr>
              <a:t>engineers, customers, contractors and</a:t>
            </a:r>
            <a:br/>
            <a:r>
              <a:rPr sz="720" b="0" i="0">
                <a:solidFill>
                  <a:srgbClr val="1A1A1A"/>
                </a:solidFill>
                <a:latin typeface="Arial"/>
              </a:rPr>
              <a:t>site teams.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2679192" y="5102352"/>
            <a:ext cx="2121408" cy="132588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7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2679192" y="5102352"/>
            <a:ext cx="2121408" cy="54864"/>
          </a:xfrm>
          <a:prstGeom prst="roundRect">
            <a:avLst/>
          </a:prstGeom>
          <a:solidFill>
            <a:srgbClr val="F5A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2825496" y="5266944"/>
            <a:ext cx="1828799" cy="3474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19" b="1" i="0">
                <a:solidFill>
                  <a:srgbClr val="102F4F"/>
                </a:solidFill>
                <a:latin typeface="Arial"/>
              </a:rPr>
              <a:t>PROJECT EXECUTION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825496" y="5632704"/>
            <a:ext cx="1828799" cy="70408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720" b="0" i="0">
                <a:solidFill>
                  <a:srgbClr val="1A1A1A"/>
                </a:solidFill>
                <a:latin typeface="Arial"/>
              </a:rPr>
              <a:t>Site survey, readiness checks,</a:t>
            </a:r>
            <a:br/>
            <a:r>
              <a:rPr sz="720" b="0" i="0">
                <a:solidFill>
                  <a:srgbClr val="1A1A1A"/>
                </a:solidFill>
                <a:latin typeface="Arial"/>
              </a:rPr>
              <a:t>installation coordination, MEP and</a:t>
            </a:r>
            <a:br/>
            <a:r>
              <a:rPr sz="720" b="0" i="0">
                <a:solidFill>
                  <a:srgbClr val="1A1A1A"/>
                </a:solidFill>
                <a:latin typeface="Arial"/>
              </a:rPr>
              <a:t>contractor coordination, commissioning</a:t>
            </a:r>
            <a:br/>
            <a:r>
              <a:rPr sz="720" b="0" i="0">
                <a:solidFill>
                  <a:srgbClr val="1A1A1A"/>
                </a:solidFill>
                <a:latin typeface="Arial"/>
              </a:rPr>
              <a:t>support and punch-list follow-up.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919472" y="5102352"/>
            <a:ext cx="2121408" cy="132588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7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4919472" y="5102352"/>
            <a:ext cx="2121408" cy="54864"/>
          </a:xfrm>
          <a:prstGeom prst="roundRect">
            <a:avLst/>
          </a:prstGeom>
          <a:solidFill>
            <a:srgbClr val="F5A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065776" y="5266944"/>
            <a:ext cx="1828799" cy="3474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19" b="1" i="0">
                <a:solidFill>
                  <a:srgbClr val="102F4F"/>
                </a:solidFill>
                <a:latin typeface="Arial"/>
              </a:rPr>
              <a:t>MARKET DEVELOPMENT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065776" y="5632704"/>
            <a:ext cx="1828799" cy="704087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720" b="0" i="0">
                <a:solidFill>
                  <a:srgbClr val="1A1A1A"/>
                </a:solidFill>
                <a:latin typeface="Arial"/>
              </a:rPr>
              <a:t>Customer identification, technical</a:t>
            </a:r>
            <a:br/>
            <a:r>
              <a:rPr sz="720" b="0" i="0">
                <a:solidFill>
                  <a:srgbClr val="1A1A1A"/>
                </a:solidFill>
                <a:latin typeface="Arial"/>
              </a:rPr>
              <a:t>inquiries, RFQ follow-up and</a:t>
            </a:r>
            <a:br/>
            <a:r>
              <a:rPr sz="720" b="0" i="0">
                <a:solidFill>
                  <a:srgbClr val="1A1A1A"/>
                </a:solidFill>
                <a:latin typeface="Arial"/>
              </a:rPr>
              <a:t>step-by-step Vietnam market</a:t>
            </a:r>
            <a:br/>
            <a:r>
              <a:rPr sz="720" b="0" i="0">
                <a:solidFill>
                  <a:srgbClr val="1A1A1A"/>
                </a:solidFill>
                <a:latin typeface="Arial"/>
              </a:rPr>
              <a:t>development for foreign manufacturers.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38912" y="6583680"/>
            <a:ext cx="54864" cy="237744"/>
          </a:xfrm>
          <a:prstGeom prst="roundRect">
            <a:avLst/>
          </a:prstGeom>
          <a:solidFill>
            <a:srgbClr val="F5A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85216" y="6574536"/>
            <a:ext cx="420624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80" b="1" i="0">
                <a:solidFill>
                  <a:srgbClr val="102F4F"/>
                </a:solidFill>
                <a:latin typeface="Arial"/>
              </a:rPr>
              <a:t>CORE CAPABILITIES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38912" y="6931152"/>
            <a:ext cx="42062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750" b="1" i="0">
                <a:solidFill>
                  <a:srgbClr val="102F4F"/>
                </a:solidFill>
                <a:latin typeface="Arial"/>
              </a:rPr>
              <a:t>End-to-end local support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438912" y="7543800"/>
            <a:ext cx="3401568" cy="96012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7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ounded Rectangle 32"/>
          <p:cNvSpPr/>
          <p:nvPr/>
        </p:nvSpPr>
        <p:spPr>
          <a:xfrm>
            <a:off x="438912" y="7543800"/>
            <a:ext cx="3401568" cy="54864"/>
          </a:xfrm>
          <a:prstGeom prst="roundRect">
            <a:avLst/>
          </a:prstGeom>
          <a:solidFill>
            <a:srgbClr val="F5A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85216" y="7708392"/>
            <a:ext cx="3108960" cy="3474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50" b="1" i="0">
                <a:solidFill>
                  <a:srgbClr val="102F4F"/>
                </a:solidFill>
                <a:latin typeface="Arial"/>
              </a:rPr>
              <a:t>01  SITE SURVEY &amp; READINESS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85216" y="8074152"/>
            <a:ext cx="3108960" cy="3383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720" b="0" i="0">
                <a:solidFill>
                  <a:srgbClr val="1A1A1A"/>
                </a:solidFill>
                <a:latin typeface="Arial"/>
              </a:rPr>
              <a:t>Utilities • access • foundation • lifting requirements • site</a:t>
            </a:r>
            <a:br/>
            <a:r>
              <a:rPr sz="720" b="0" i="0">
                <a:solidFill>
                  <a:srgbClr val="1A1A1A"/>
                </a:solidFill>
                <a:latin typeface="Arial"/>
              </a:rPr>
              <a:t>readiness report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3950208" y="7543800"/>
            <a:ext cx="3090672" cy="96012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7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ounded Rectangle 36"/>
          <p:cNvSpPr/>
          <p:nvPr/>
        </p:nvSpPr>
        <p:spPr>
          <a:xfrm>
            <a:off x="3950208" y="7543800"/>
            <a:ext cx="3090672" cy="54864"/>
          </a:xfrm>
          <a:prstGeom prst="roundRect">
            <a:avLst/>
          </a:prstGeom>
          <a:solidFill>
            <a:srgbClr val="F5A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4096512" y="7708392"/>
            <a:ext cx="2798064" cy="3474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50" b="1" i="0">
                <a:solidFill>
                  <a:srgbClr val="102F4F"/>
                </a:solidFill>
                <a:latin typeface="Arial"/>
              </a:rPr>
              <a:t>02  INSTALLATION COORDINATION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096512" y="8074152"/>
            <a:ext cx="2798064" cy="3383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720" b="0" i="0">
                <a:solidFill>
                  <a:srgbClr val="1A1A1A"/>
                </a:solidFill>
                <a:latin typeface="Arial"/>
              </a:rPr>
              <a:t>Local manpower • rigging • positioning • MEP • logistics •</a:t>
            </a:r>
            <a:br/>
            <a:r>
              <a:rPr sz="720" b="0" i="0">
                <a:solidFill>
                  <a:srgbClr val="1A1A1A"/>
                </a:solidFill>
                <a:latin typeface="Arial"/>
              </a:rPr>
              <a:t>subcontractor coordination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438912" y="8641080"/>
            <a:ext cx="3401568" cy="96012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7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ounded Rectangle 40"/>
          <p:cNvSpPr/>
          <p:nvPr/>
        </p:nvSpPr>
        <p:spPr>
          <a:xfrm>
            <a:off x="438912" y="8641080"/>
            <a:ext cx="3401568" cy="54864"/>
          </a:xfrm>
          <a:prstGeom prst="roundRect">
            <a:avLst/>
          </a:prstGeom>
          <a:solidFill>
            <a:srgbClr val="F5A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85216" y="8805672"/>
            <a:ext cx="3108960" cy="3474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50" b="1" i="0">
                <a:solidFill>
                  <a:srgbClr val="102F4F"/>
                </a:solidFill>
                <a:latin typeface="Arial"/>
              </a:rPr>
              <a:t>03  COMMISSIONING SUPPORT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85216" y="9171432"/>
            <a:ext cx="3108960" cy="3383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720" b="0" i="0">
                <a:solidFill>
                  <a:srgbClr val="1A1A1A"/>
                </a:solidFill>
                <a:latin typeface="Arial"/>
              </a:rPr>
              <a:t>OEM engineer support • technical coordination • run testing •</a:t>
            </a:r>
            <a:br/>
            <a:r>
              <a:rPr sz="720" b="0" i="0">
                <a:solidFill>
                  <a:srgbClr val="1A1A1A"/>
                </a:solidFill>
                <a:latin typeface="Arial"/>
              </a:rPr>
              <a:t>punch-list follow-up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3950208" y="8641080"/>
            <a:ext cx="3090672" cy="96012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7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ounded Rectangle 44"/>
          <p:cNvSpPr/>
          <p:nvPr/>
        </p:nvSpPr>
        <p:spPr>
          <a:xfrm>
            <a:off x="3950208" y="8641080"/>
            <a:ext cx="3090672" cy="54864"/>
          </a:xfrm>
          <a:prstGeom prst="roundRect">
            <a:avLst/>
          </a:prstGeom>
          <a:solidFill>
            <a:srgbClr val="F5A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4096512" y="8805672"/>
            <a:ext cx="2798064" cy="3474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50" b="1" i="0">
                <a:solidFill>
                  <a:srgbClr val="102F4F"/>
                </a:solidFill>
                <a:latin typeface="Arial"/>
              </a:rPr>
              <a:t>04  LOCAL AFTER-SALES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096512" y="9171432"/>
            <a:ext cx="2798064" cy="3383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720" b="0" i="0">
                <a:solidFill>
                  <a:srgbClr val="1A1A1A"/>
                </a:solidFill>
                <a:latin typeface="Arial"/>
              </a:rPr>
              <a:t>Customer follow-up • spare parts • local inspection •</a:t>
            </a:r>
            <a:br/>
            <a:r>
              <a:rPr sz="720" b="0" i="0">
                <a:solidFill>
                  <a:srgbClr val="1A1A1A"/>
                </a:solidFill>
                <a:latin typeface="Arial"/>
              </a:rPr>
              <a:t>maintenance coordination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38912" y="10241280"/>
            <a:ext cx="6309360" cy="18288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40" b="0" i="0">
                <a:solidFill>
                  <a:srgbClr val="7B8793"/>
                </a:solidFill>
                <a:latin typeface="Arial"/>
              </a:rPr>
              <a:t>HPIE VIET NAM  |  Hanoi, Vietnam  |  +84 968 313 362  |  alex@hpievietnam.com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839712" y="10241280"/>
            <a:ext cx="256032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640" b="0" i="0">
                <a:solidFill>
                  <a:srgbClr val="7B8793"/>
                </a:solidFill>
                <a:latin typeface="Arial"/>
              </a:rPr>
              <a:t>01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438912" y="10012680"/>
            <a:ext cx="6656832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640" b="0">
                <a:solidFill>
                  <a:srgbClr val="123D64"/>
                </a:solidFill>
                <a:latin typeface="Arial"/>
              </a:rPr>
              <a:t>WEB  www.hpievietnam.com     |     INFO  info@hpievietnam.com     |     PARTNERS  partners@hpievietnam.com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7562088" cy="10689336"/>
          </a:xfrm>
          <a:prstGeom prst="rect">
            <a:avLst/>
          </a:prstGeom>
          <a:solidFill>
            <a:srgbClr val="F4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7562088" cy="841248"/>
          </a:xfrm>
          <a:prstGeom prst="rect">
            <a:avLst/>
          </a:prstGeom>
          <a:solidFill>
            <a:srgbClr val="0D2D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img-0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96" y="54864"/>
            <a:ext cx="612648" cy="61264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33271" y="146304"/>
            <a:ext cx="402336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230" b="1" i="0">
                <a:solidFill>
                  <a:srgbClr val="FFFFFF"/>
                </a:solidFill>
                <a:latin typeface="Arial"/>
              </a:rPr>
              <a:t>HOW HPIE SUPPORTS FOREIGN OEMs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33271" y="429768"/>
            <a:ext cx="329184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700" b="0" i="0">
                <a:solidFill>
                  <a:srgbClr val="FFFFFF"/>
                </a:solidFill>
                <a:latin typeface="Arial"/>
              </a:rPr>
              <a:t>FROM SITE READINESS TO LOCAL FOLLOW-UP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49824" y="265176"/>
            <a:ext cx="160020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750" b="1" i="0">
                <a:solidFill>
                  <a:srgbClr val="F5A316"/>
                </a:solidFill>
                <a:latin typeface="Arial"/>
              </a:rPr>
              <a:t>CAPABILITY STATEMENT 2026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" y="1024128"/>
            <a:ext cx="54864" cy="237744"/>
          </a:xfrm>
          <a:prstGeom prst="roundRect">
            <a:avLst/>
          </a:prstGeom>
          <a:solidFill>
            <a:srgbClr val="F5A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85216" y="1014984"/>
            <a:ext cx="420624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80" b="1" i="0">
                <a:solidFill>
                  <a:srgbClr val="102F4F"/>
                </a:solidFill>
                <a:latin typeface="Arial"/>
              </a:rPr>
              <a:t>OPERATING MODEL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8912" y="1371600"/>
            <a:ext cx="612648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50" b="1" i="0">
                <a:solidFill>
                  <a:srgbClr val="102F4F"/>
                </a:solidFill>
                <a:latin typeface="Arial"/>
              </a:rPr>
              <a:t>One local point of contact across the project lifecycle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8912" y="1901952"/>
            <a:ext cx="2121408" cy="1591056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7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438912" y="1901952"/>
            <a:ext cx="2121408" cy="54864"/>
          </a:xfrm>
          <a:prstGeom prst="roundRect">
            <a:avLst/>
          </a:prstGeom>
          <a:solidFill>
            <a:srgbClr val="F5A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85216" y="2066544"/>
            <a:ext cx="1828799" cy="3474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69" b="1" i="0">
                <a:solidFill>
                  <a:srgbClr val="102F4F"/>
                </a:solidFill>
                <a:latin typeface="Arial"/>
              </a:rPr>
              <a:t>BEFORE SHIPMENT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85216" y="2432304"/>
            <a:ext cx="1828799" cy="9692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760" b="0" i="0">
                <a:solidFill>
                  <a:srgbClr val="1A1A1A"/>
                </a:solidFill>
                <a:latin typeface="Arial"/>
              </a:rPr>
              <a:t>Site survey</a:t>
            </a:r>
            <a:br/>
            <a:r>
              <a:rPr sz="760" b="0" i="0">
                <a:solidFill>
                  <a:srgbClr val="1A1A1A"/>
                </a:solidFill>
                <a:latin typeface="Arial"/>
              </a:rPr>
              <a:t>Utilities / foundation / access</a:t>
            </a:r>
            <a:br/>
            <a:r>
              <a:rPr sz="760" b="0" i="0">
                <a:solidFill>
                  <a:srgbClr val="1A1A1A"/>
                </a:solidFill>
                <a:latin typeface="Arial"/>
              </a:rPr>
              <a:t>Unloading &amp; lifting plan</a:t>
            </a:r>
            <a:br/>
            <a:r>
              <a:rPr sz="760" b="0" i="0">
                <a:solidFill>
                  <a:srgbClr val="1A1A1A"/>
                </a:solidFill>
                <a:latin typeface="Arial"/>
              </a:rPr>
              <a:t>Manpower &amp; contractor planning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679192" y="1901952"/>
            <a:ext cx="2121408" cy="1591056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7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2679192" y="1901952"/>
            <a:ext cx="2121408" cy="54864"/>
          </a:xfrm>
          <a:prstGeom prst="roundRect">
            <a:avLst/>
          </a:prstGeom>
          <a:solidFill>
            <a:srgbClr val="F5A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825496" y="2066544"/>
            <a:ext cx="1828799" cy="3474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69" b="1" i="0">
                <a:solidFill>
                  <a:srgbClr val="102F4F"/>
                </a:solidFill>
                <a:latin typeface="Arial"/>
              </a:rPr>
              <a:t>DURING INSTALLATION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825496" y="2432304"/>
            <a:ext cx="1828799" cy="9692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760" b="0" i="0">
                <a:solidFill>
                  <a:srgbClr val="1A1A1A"/>
                </a:solidFill>
                <a:latin typeface="Arial"/>
              </a:rPr>
              <a:t>Unloading • rigging • positioning</a:t>
            </a:r>
            <a:br/>
            <a:r>
              <a:rPr sz="760" b="0" i="0">
                <a:solidFill>
                  <a:srgbClr val="1A1A1A"/>
                </a:solidFill>
                <a:latin typeface="Arial"/>
              </a:rPr>
              <a:t>Mechanical &amp; MEP coordination</a:t>
            </a:r>
            <a:br/>
            <a:r>
              <a:rPr sz="760" b="0" i="0">
                <a:solidFill>
                  <a:srgbClr val="1A1A1A"/>
                </a:solidFill>
                <a:latin typeface="Arial"/>
              </a:rPr>
              <a:t>OEM engineer support</a:t>
            </a:r>
            <a:br/>
            <a:r>
              <a:rPr sz="760" b="0" i="0">
                <a:solidFill>
                  <a:srgbClr val="1A1A1A"/>
                </a:solidFill>
                <a:latin typeface="Arial"/>
              </a:rPr>
              <a:t>Progress tracking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919472" y="1901952"/>
            <a:ext cx="2121408" cy="1591056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7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4919472" y="1901952"/>
            <a:ext cx="2121408" cy="54864"/>
          </a:xfrm>
          <a:prstGeom prst="roundRect">
            <a:avLst/>
          </a:prstGeom>
          <a:solidFill>
            <a:srgbClr val="F5A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065776" y="2066544"/>
            <a:ext cx="1828799" cy="3474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69" b="1" i="0">
                <a:solidFill>
                  <a:srgbClr val="102F4F"/>
                </a:solidFill>
                <a:latin typeface="Arial"/>
              </a:rPr>
              <a:t>AFTER COMMISSIONING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65776" y="2432304"/>
            <a:ext cx="1828799" cy="96926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740" b="0" i="0">
                <a:solidFill>
                  <a:srgbClr val="1A1A1A"/>
                </a:solidFill>
                <a:latin typeface="Arial"/>
              </a:rPr>
              <a:t>Punch list &amp; customer follow-up</a:t>
            </a:r>
            <a:br/>
            <a:r>
              <a:rPr sz="740" b="0" i="0">
                <a:solidFill>
                  <a:srgbClr val="1A1A1A"/>
                </a:solidFill>
                <a:latin typeface="Arial"/>
              </a:rPr>
              <a:t>Local inspection / troubleshooting</a:t>
            </a:r>
            <a:br/>
            <a:r>
              <a:rPr sz="740" b="0" i="0">
                <a:solidFill>
                  <a:srgbClr val="1A1A1A"/>
                </a:solidFill>
                <a:latin typeface="Arial"/>
              </a:rPr>
              <a:t>Spare parts &amp; maintenance</a:t>
            </a:r>
            <a:br/>
            <a:r>
              <a:rPr sz="740" b="0" i="0">
                <a:solidFill>
                  <a:srgbClr val="1A1A1A"/>
                </a:solidFill>
                <a:latin typeface="Arial"/>
              </a:rPr>
              <a:t>coordination</a:t>
            </a:r>
            <a:br/>
            <a:r>
              <a:rPr sz="740" b="0" i="0">
                <a:solidFill>
                  <a:srgbClr val="1A1A1A"/>
                </a:solidFill>
                <a:latin typeface="Arial"/>
              </a:rPr>
              <a:t>Local point of contact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38912" y="3685032"/>
            <a:ext cx="54864" cy="237744"/>
          </a:xfrm>
          <a:prstGeom prst="roundRect">
            <a:avLst/>
          </a:prstGeom>
          <a:solidFill>
            <a:srgbClr val="F5A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85216" y="3675888"/>
            <a:ext cx="420624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80" b="1" i="0">
                <a:solidFill>
                  <a:srgbClr val="102F4F"/>
                </a:solidFill>
                <a:latin typeface="Arial"/>
              </a:rPr>
              <a:t>FOCUS INDUSTRIES &amp; EQUIPMENT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38912" y="4014215"/>
            <a:ext cx="6035040" cy="3840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650" b="1" i="0">
                <a:solidFill>
                  <a:srgbClr val="102F4F"/>
                </a:solidFill>
                <a:latin typeface="Arial"/>
              </a:rPr>
              <a:t>Where HPIE can create practical value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38912" y="4617720"/>
            <a:ext cx="2121408" cy="89611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7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438912" y="4617720"/>
            <a:ext cx="2121408" cy="54864"/>
          </a:xfrm>
          <a:prstGeom prst="roundRect">
            <a:avLst/>
          </a:prstGeom>
          <a:solidFill>
            <a:srgbClr val="F5A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85216" y="4782312"/>
            <a:ext cx="1828799" cy="3474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790" b="1" i="0">
                <a:solidFill>
                  <a:srgbClr val="102F4F"/>
                </a:solidFill>
                <a:latin typeface="Arial"/>
              </a:rPr>
              <a:t>PACKAGING &amp; FOOD PROCESSING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85216" y="5148072"/>
            <a:ext cx="1828799" cy="27431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80" b="0" i="0">
                <a:solidFill>
                  <a:srgbClr val="1A1A1A"/>
                </a:solidFill>
                <a:latin typeface="Arial"/>
              </a:rPr>
              <a:t>Packaging machinery • food processing</a:t>
            </a:r>
            <a:br/>
            <a:r>
              <a:rPr sz="680" b="0" i="0">
                <a:solidFill>
                  <a:srgbClr val="1A1A1A"/>
                </a:solidFill>
                <a:latin typeface="Arial"/>
              </a:rPr>
              <a:t>• production lines • food-service</a:t>
            </a:r>
            <a:br/>
            <a:r>
              <a:rPr sz="680" b="0" i="0">
                <a:solidFill>
                  <a:srgbClr val="1A1A1A"/>
                </a:solidFill>
                <a:latin typeface="Arial"/>
              </a:rPr>
              <a:t>technology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2679192" y="4617720"/>
            <a:ext cx="2121408" cy="89611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7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2679192" y="4617720"/>
            <a:ext cx="2121408" cy="54864"/>
          </a:xfrm>
          <a:prstGeom prst="roundRect">
            <a:avLst/>
          </a:prstGeom>
          <a:solidFill>
            <a:srgbClr val="F5A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825496" y="4782312"/>
            <a:ext cx="1828799" cy="3474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790" b="1" i="0">
                <a:solidFill>
                  <a:srgbClr val="102F4F"/>
                </a:solidFill>
                <a:latin typeface="Arial"/>
              </a:rPr>
              <a:t>INDUSTRIAL AUTOMATION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825496" y="5148072"/>
            <a:ext cx="1828799" cy="27431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80" b="0" i="0">
                <a:solidFill>
                  <a:srgbClr val="1A1A1A"/>
                </a:solidFill>
                <a:latin typeface="Arial"/>
              </a:rPr>
              <a:t>Automation • assembly machines •</a:t>
            </a:r>
            <a:br/>
            <a:r>
              <a:rPr sz="680" b="0" i="0">
                <a:solidFill>
                  <a:srgbClr val="1A1A1A"/>
                </a:solidFill>
                <a:latin typeface="Arial"/>
              </a:rPr>
              <a:t>special-purpose machines • handling</a:t>
            </a:r>
            <a:br/>
            <a:r>
              <a:rPr sz="680" b="0" i="0">
                <a:solidFill>
                  <a:srgbClr val="1A1A1A"/>
                </a:solidFill>
                <a:latin typeface="Arial"/>
              </a:rPr>
              <a:t>systems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4919472" y="4617720"/>
            <a:ext cx="2121408" cy="89611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7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ounded Rectangle 34"/>
          <p:cNvSpPr/>
          <p:nvPr/>
        </p:nvSpPr>
        <p:spPr>
          <a:xfrm>
            <a:off x="4919472" y="4617720"/>
            <a:ext cx="2121408" cy="54864"/>
          </a:xfrm>
          <a:prstGeom prst="roundRect">
            <a:avLst/>
          </a:prstGeom>
          <a:solidFill>
            <a:srgbClr val="F5A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065776" y="4782312"/>
            <a:ext cx="1828799" cy="3474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790" b="1" i="0">
                <a:solidFill>
                  <a:srgbClr val="102F4F"/>
                </a:solidFill>
                <a:latin typeface="Arial"/>
              </a:rPr>
              <a:t>METALWORKING &amp; PRODUCTION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065776" y="5148072"/>
            <a:ext cx="1828799" cy="27431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80" b="0" i="0">
                <a:solidFill>
                  <a:srgbClr val="1A1A1A"/>
                </a:solidFill>
                <a:latin typeface="Arial"/>
              </a:rPr>
              <a:t>Metalworking • fabrication • production</a:t>
            </a:r>
            <a:br/>
            <a:r>
              <a:rPr sz="680" b="0" i="0">
                <a:solidFill>
                  <a:srgbClr val="1A1A1A"/>
                </a:solidFill>
                <a:latin typeface="Arial"/>
              </a:rPr>
              <a:t>machinery • auxiliary systems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438912" y="5650992"/>
            <a:ext cx="2121408" cy="89611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7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ounded Rectangle 38"/>
          <p:cNvSpPr/>
          <p:nvPr/>
        </p:nvSpPr>
        <p:spPr>
          <a:xfrm>
            <a:off x="438912" y="5650992"/>
            <a:ext cx="2121408" cy="54864"/>
          </a:xfrm>
          <a:prstGeom prst="roundRect">
            <a:avLst/>
          </a:prstGeom>
          <a:solidFill>
            <a:srgbClr val="F5A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585216" y="5815583"/>
            <a:ext cx="1828799" cy="3474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770" b="1" i="0">
                <a:solidFill>
                  <a:srgbClr val="102F4F"/>
                </a:solidFill>
                <a:latin typeface="Arial"/>
              </a:rPr>
              <a:t>SURFACE TREATMENT / COATING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85216" y="6181344"/>
            <a:ext cx="1828799" cy="27431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80" b="0" i="0">
                <a:solidFill>
                  <a:srgbClr val="1A1A1A"/>
                </a:solidFill>
                <a:latin typeface="Arial"/>
              </a:rPr>
              <a:t>Powder coating • spray equipment •</a:t>
            </a:r>
            <a:br/>
            <a:r>
              <a:rPr sz="680" b="0" i="0">
                <a:solidFill>
                  <a:srgbClr val="1A1A1A"/>
                </a:solidFill>
                <a:latin typeface="Arial"/>
              </a:rPr>
              <a:t>pretreatment • painting / finishing</a:t>
            </a:r>
            <a:br/>
            <a:r>
              <a:rPr sz="680" b="0" i="0">
                <a:solidFill>
                  <a:srgbClr val="1A1A1A"/>
                </a:solidFill>
                <a:latin typeface="Arial"/>
              </a:rPr>
              <a:t>systems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2679192" y="5650992"/>
            <a:ext cx="2121408" cy="89611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7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ounded Rectangle 42"/>
          <p:cNvSpPr/>
          <p:nvPr/>
        </p:nvSpPr>
        <p:spPr>
          <a:xfrm>
            <a:off x="2679192" y="5650992"/>
            <a:ext cx="2121408" cy="54864"/>
          </a:xfrm>
          <a:prstGeom prst="roundRect">
            <a:avLst/>
          </a:prstGeom>
          <a:solidFill>
            <a:srgbClr val="F5A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2825496" y="5815583"/>
            <a:ext cx="1828799" cy="3474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790" b="1" i="0">
                <a:solidFill>
                  <a:srgbClr val="102F4F"/>
                </a:solidFill>
                <a:latin typeface="Arial"/>
              </a:rPr>
              <a:t>COMMERCIAL &amp; INDUSTRIAL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825496" y="6181344"/>
            <a:ext cx="1828799" cy="27431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80" b="0" i="0">
                <a:solidFill>
                  <a:srgbClr val="1A1A1A"/>
                </a:solidFill>
                <a:latin typeface="Arial"/>
              </a:rPr>
              <a:t>Commercial / industrial kitchen •</a:t>
            </a:r>
            <a:br/>
            <a:r>
              <a:rPr sz="680" b="0" i="0">
                <a:solidFill>
                  <a:srgbClr val="1A1A1A"/>
                </a:solidFill>
                <a:latin typeface="Arial"/>
              </a:rPr>
              <a:t>environmental • oil / waste management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4919472" y="5650992"/>
            <a:ext cx="2121408" cy="896112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7DEE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ounded Rectangle 46"/>
          <p:cNvSpPr/>
          <p:nvPr/>
        </p:nvSpPr>
        <p:spPr>
          <a:xfrm>
            <a:off x="4919472" y="5650992"/>
            <a:ext cx="2121408" cy="54864"/>
          </a:xfrm>
          <a:prstGeom prst="roundRect">
            <a:avLst/>
          </a:prstGeom>
          <a:solidFill>
            <a:srgbClr val="F5A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5065776" y="5815583"/>
            <a:ext cx="1828799" cy="3474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760" b="1" i="0">
                <a:solidFill>
                  <a:srgbClr val="102F4F"/>
                </a:solidFill>
                <a:latin typeface="Arial"/>
              </a:rPr>
              <a:t>IMPORTED MACHINERY PROJECTS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065776" y="6181344"/>
            <a:ext cx="1828799" cy="27431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80" b="0" i="0">
                <a:solidFill>
                  <a:srgbClr val="1A1A1A"/>
                </a:solidFill>
                <a:latin typeface="Arial"/>
              </a:rPr>
              <a:t>Overseas manufacture → shipment →</a:t>
            </a:r>
            <a:br/>
            <a:r>
              <a:rPr sz="680" b="0" i="0">
                <a:solidFill>
                  <a:srgbClr val="1A1A1A"/>
                </a:solidFill>
                <a:latin typeface="Arial"/>
              </a:rPr>
              <a:t>installation → utilities → commissioning</a:t>
            </a:r>
            <a:br/>
            <a:r>
              <a:rPr sz="680" b="0" i="0">
                <a:solidFill>
                  <a:srgbClr val="1A1A1A"/>
                </a:solidFill>
                <a:latin typeface="Arial"/>
              </a:rPr>
              <a:t>→ handover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438912" y="7525512"/>
            <a:ext cx="54864" cy="237744"/>
          </a:xfrm>
          <a:prstGeom prst="roundRect">
            <a:avLst/>
          </a:prstGeom>
          <a:solidFill>
            <a:srgbClr val="F5A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585216" y="7516368"/>
            <a:ext cx="4206240" cy="228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80" b="1" i="0">
                <a:solidFill>
                  <a:srgbClr val="102F4F"/>
                </a:solidFill>
                <a:latin typeface="Arial"/>
              </a:rPr>
              <a:t>WHY HPIE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438912" y="7845552"/>
            <a:ext cx="3703320" cy="3474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80" b="1" i="0">
                <a:solidFill>
                  <a:srgbClr val="102F4F"/>
                </a:solidFill>
                <a:latin typeface="Arial"/>
              </a:rPr>
              <a:t>Built for practical OEM support in Vietnam</a:t>
            </a:r>
          </a:p>
        </p:txBody>
      </p:sp>
      <p:sp>
        <p:nvSpPr>
          <p:cNvPr id="53" name="Oval 52"/>
          <p:cNvSpPr/>
          <p:nvPr/>
        </p:nvSpPr>
        <p:spPr>
          <a:xfrm>
            <a:off x="475488" y="8284463"/>
            <a:ext cx="64008" cy="64008"/>
          </a:xfrm>
          <a:prstGeom prst="ellipse">
            <a:avLst/>
          </a:prstGeom>
          <a:solidFill>
            <a:srgbClr val="F5A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21792" y="8247888"/>
            <a:ext cx="3310128" cy="155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80" b="0" i="0">
                <a:solidFill>
                  <a:srgbClr val="1A1A1A"/>
                </a:solidFill>
                <a:latin typeface="Arial"/>
              </a:rPr>
              <a:t>Local presence in Northern Vietnam</a:t>
            </a:r>
          </a:p>
        </p:txBody>
      </p:sp>
      <p:sp>
        <p:nvSpPr>
          <p:cNvPr id="55" name="Oval 54"/>
          <p:cNvSpPr/>
          <p:nvPr/>
        </p:nvSpPr>
        <p:spPr>
          <a:xfrm>
            <a:off x="475488" y="8458199"/>
            <a:ext cx="64008" cy="64008"/>
          </a:xfrm>
          <a:prstGeom prst="ellipse">
            <a:avLst/>
          </a:prstGeom>
          <a:solidFill>
            <a:srgbClr val="F5A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21792" y="8421624"/>
            <a:ext cx="3310128" cy="155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80" b="0" i="0">
                <a:solidFill>
                  <a:srgbClr val="1A1A1A"/>
                </a:solidFill>
                <a:latin typeface="Arial"/>
              </a:rPr>
              <a:t>Mechanical + project engineering background</a:t>
            </a:r>
          </a:p>
        </p:txBody>
      </p:sp>
      <p:sp>
        <p:nvSpPr>
          <p:cNvPr id="57" name="Oval 56"/>
          <p:cNvSpPr/>
          <p:nvPr/>
        </p:nvSpPr>
        <p:spPr>
          <a:xfrm>
            <a:off x="475488" y="8631936"/>
            <a:ext cx="64008" cy="64008"/>
          </a:xfrm>
          <a:prstGeom prst="ellipse">
            <a:avLst/>
          </a:prstGeom>
          <a:solidFill>
            <a:srgbClr val="F5A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621792" y="8595360"/>
            <a:ext cx="3310128" cy="155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80" b="0" i="0">
                <a:solidFill>
                  <a:srgbClr val="1A1A1A"/>
                </a:solidFill>
                <a:latin typeface="Arial"/>
              </a:rPr>
              <a:t>English–Vietnamese technical coordination</a:t>
            </a:r>
          </a:p>
        </p:txBody>
      </p:sp>
      <p:sp>
        <p:nvSpPr>
          <p:cNvPr id="59" name="Oval 58"/>
          <p:cNvSpPr/>
          <p:nvPr/>
        </p:nvSpPr>
        <p:spPr>
          <a:xfrm>
            <a:off x="475488" y="8805672"/>
            <a:ext cx="64008" cy="64008"/>
          </a:xfrm>
          <a:prstGeom prst="ellipse">
            <a:avLst/>
          </a:prstGeom>
          <a:solidFill>
            <a:srgbClr val="F5A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621792" y="8769096"/>
            <a:ext cx="3310128" cy="155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80" b="0" i="0">
                <a:solidFill>
                  <a:srgbClr val="1A1A1A"/>
                </a:solidFill>
                <a:latin typeface="Arial"/>
              </a:rPr>
              <a:t>Imported equipment project experience</a:t>
            </a:r>
          </a:p>
        </p:txBody>
      </p:sp>
      <p:sp>
        <p:nvSpPr>
          <p:cNvPr id="61" name="Oval 60"/>
          <p:cNvSpPr/>
          <p:nvPr/>
        </p:nvSpPr>
        <p:spPr>
          <a:xfrm>
            <a:off x="475488" y="8979407"/>
            <a:ext cx="64008" cy="64008"/>
          </a:xfrm>
          <a:prstGeom prst="ellipse">
            <a:avLst/>
          </a:prstGeom>
          <a:solidFill>
            <a:srgbClr val="F5A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21792" y="8942832"/>
            <a:ext cx="3310128" cy="155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80" b="0" i="0">
                <a:solidFill>
                  <a:srgbClr val="1A1A1A"/>
                </a:solidFill>
                <a:latin typeface="Arial"/>
              </a:rPr>
              <a:t>Flexible project-based, non-exclusive support</a:t>
            </a:r>
          </a:p>
        </p:txBody>
      </p:sp>
      <p:sp>
        <p:nvSpPr>
          <p:cNvPr id="63" name="Oval 62"/>
          <p:cNvSpPr/>
          <p:nvPr/>
        </p:nvSpPr>
        <p:spPr>
          <a:xfrm>
            <a:off x="475488" y="9153143"/>
            <a:ext cx="64008" cy="64008"/>
          </a:xfrm>
          <a:prstGeom prst="ellipse">
            <a:avLst/>
          </a:prstGeom>
          <a:solidFill>
            <a:srgbClr val="F5A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621792" y="9116567"/>
            <a:ext cx="3310128" cy="1554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80" b="0" i="0">
                <a:solidFill>
                  <a:srgbClr val="1A1A1A"/>
                </a:solidFill>
                <a:latin typeface="Arial"/>
              </a:rPr>
              <a:t>Local contractor and technician coordination</a:t>
            </a:r>
          </a:p>
        </p:txBody>
      </p:sp>
      <p:sp>
        <p:nvSpPr>
          <p:cNvPr id="65" name="Rounded Rectangle 64"/>
          <p:cNvSpPr/>
          <p:nvPr/>
        </p:nvSpPr>
        <p:spPr>
          <a:xfrm>
            <a:off x="4160520" y="7360920"/>
            <a:ext cx="2880360" cy="1737360"/>
          </a:xfrm>
          <a:prstGeom prst="roundRect">
            <a:avLst/>
          </a:prstGeom>
          <a:solidFill>
            <a:srgbClr val="0D2D4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ounded Rectangle 65"/>
          <p:cNvSpPr/>
          <p:nvPr/>
        </p:nvSpPr>
        <p:spPr>
          <a:xfrm>
            <a:off x="4315968" y="7525512"/>
            <a:ext cx="896112" cy="1362456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7" name="Picture 66" descr="img-003.png"/>
          <p:cNvPicPr>
            <a:picLocks noChangeAspect="1"/>
          </p:cNvPicPr>
          <p:nvPr/>
        </p:nvPicPr>
        <p:blipFill>
          <a:blip r:embed="rId3"/>
          <a:srcRect l="992" r="992"/>
          <a:stretch>
            <a:fillRect/>
          </a:stretch>
        </p:blipFill>
        <p:spPr>
          <a:xfrm>
            <a:off x="4325112" y="7543800"/>
            <a:ext cx="877824" cy="1325880"/>
          </a:xfrm>
          <a:prstGeom prst="rect">
            <a:avLst/>
          </a:prstGeom>
        </p:spPr>
      </p:pic>
      <p:sp>
        <p:nvSpPr>
          <p:cNvPr id="68" name="TextBox 67"/>
          <p:cNvSpPr txBox="1"/>
          <p:nvPr/>
        </p:nvSpPr>
        <p:spPr>
          <a:xfrm>
            <a:off x="5349240" y="7543800"/>
            <a:ext cx="150876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60" b="1" i="0">
                <a:solidFill>
                  <a:srgbClr val="F5A316"/>
                </a:solidFill>
                <a:latin typeface="Arial"/>
              </a:rPr>
              <a:t>FOUNDER / KEY TECHNICAL CONTACT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5349240" y="7799831"/>
            <a:ext cx="1399032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FFFFFF"/>
                </a:solidFill>
                <a:latin typeface="Arial"/>
              </a:rPr>
              <a:t>ALEX PHUC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5349240" y="8101583"/>
            <a:ext cx="1481328" cy="30175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60" b="0" i="0">
                <a:solidFill>
                  <a:srgbClr val="FFFFFF"/>
                </a:solidFill>
                <a:latin typeface="Arial"/>
              </a:rPr>
              <a:t>Founder / Technical Business Development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5349240" y="8394192"/>
            <a:ext cx="713232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840" b="1" i="0">
                <a:solidFill>
                  <a:srgbClr val="F5A316"/>
                </a:solidFill>
                <a:latin typeface="Arial"/>
              </a:rPr>
              <a:t>17+ YEARS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6062472" y="8375904"/>
            <a:ext cx="841248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580" b="0" i="0">
                <a:solidFill>
                  <a:srgbClr val="FFFFFF"/>
                </a:solidFill>
                <a:latin typeface="Arial"/>
              </a:rPr>
              <a:t>Founder-level professional experience</a:t>
            </a:r>
            <a:br/>
            <a:r>
              <a:rPr sz="580" b="0" i="0">
                <a:solidFill>
                  <a:srgbClr val="FFFFFF"/>
                </a:solidFill>
                <a:latin typeface="Arial"/>
              </a:rPr>
              <a:t>in engineering, equipment and project</a:t>
            </a:r>
            <a:br/>
            <a:r>
              <a:rPr sz="580" b="0" i="0">
                <a:solidFill>
                  <a:srgbClr val="FFFFFF"/>
                </a:solidFill>
                <a:latin typeface="Arial"/>
              </a:rPr>
              <a:t>execution.</a:t>
            </a:r>
          </a:p>
        </p:txBody>
      </p:sp>
      <p:sp>
        <p:nvSpPr>
          <p:cNvPr id="73" name="Rounded Rectangle 72"/>
          <p:cNvSpPr/>
          <p:nvPr/>
        </p:nvSpPr>
        <p:spPr>
          <a:xfrm>
            <a:off x="438912" y="9299448"/>
            <a:ext cx="6601968" cy="704088"/>
          </a:xfrm>
          <a:prstGeom prst="roundRect">
            <a:avLst/>
          </a:prstGeom>
          <a:solidFill>
            <a:srgbClr val="F5A31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603504" y="9418320"/>
            <a:ext cx="438912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1100" b="1" i="0">
                <a:solidFill>
                  <a:srgbClr val="0D2D4D"/>
                </a:solidFill>
                <a:latin typeface="Arial"/>
              </a:rPr>
              <a:t>LOOKING FOR A LOCAL TECHNICAL PARTNER IN VIETNAM?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603504" y="9692640"/>
            <a:ext cx="4480560" cy="16459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70" b="1" i="0">
                <a:solidFill>
                  <a:srgbClr val="0D2D4D"/>
                </a:solidFill>
                <a:latin typeface="Arial"/>
              </a:rPr>
              <a:t>HPIE VIET NAM  |  +84 968 313 362  |  alex@hpievietnam.com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5285232" y="9701784"/>
            <a:ext cx="1536192" cy="16459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660" b="0" i="0">
                <a:solidFill>
                  <a:srgbClr val="0D2D4D"/>
                </a:solidFill>
                <a:latin typeface="Arial"/>
              </a:rPr>
              <a:t>www.hpievietnam.com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438912" y="10241280"/>
            <a:ext cx="4846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640" b="0" i="0">
                <a:solidFill>
                  <a:srgbClr val="7B8793"/>
                </a:solidFill>
                <a:latin typeface="Arial"/>
              </a:rPr>
              <a:t>HPIE Viet Nam  |  Industrial Machinery • Engineering • Project Solutions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6839712" y="10241280"/>
            <a:ext cx="256032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sz="640" b="0" i="0">
                <a:solidFill>
                  <a:srgbClr val="7B8793"/>
                </a:solidFill>
                <a:latin typeface="Arial"/>
              </a:rPr>
              <a:t>02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603504" y="10040112"/>
            <a:ext cx="6492240" cy="1828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590" b="0">
                <a:solidFill>
                  <a:srgbClr val="123D64"/>
                </a:solidFill>
                <a:latin typeface="Arial"/>
              </a:rPr>
              <a:t>GENERAL  info@hpievietnam.com     •     SALES  sales@hpievietnam.com     •     PARTNERS  partners@hpievietnam.com     •     PROJECTS  projects@hpievietnam.com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